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6" r:id="rId9"/>
    <p:sldId id="263" r:id="rId10"/>
    <p:sldId id="264" r:id="rId11"/>
    <p:sldId id="265" r:id="rId12"/>
    <p:sldId id="276" r:id="rId13"/>
    <p:sldId id="277" r:id="rId14"/>
    <p:sldId id="278" r:id="rId15"/>
    <p:sldId id="279" r:id="rId16"/>
    <p:sldId id="267" r:id="rId17"/>
    <p:sldId id="268" r:id="rId18"/>
    <p:sldId id="269" r:id="rId19"/>
    <p:sldId id="280" r:id="rId20"/>
    <p:sldId id="281" r:id="rId21"/>
    <p:sldId id="270" r:id="rId22"/>
    <p:sldId id="282" r:id="rId23"/>
    <p:sldId id="283" r:id="rId24"/>
    <p:sldId id="284" r:id="rId25"/>
    <p:sldId id="285" r:id="rId26"/>
    <p:sldId id="286" r:id="rId27"/>
    <p:sldId id="287" r:id="rId2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328" y="-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presProps" Target="presProps.xml"/><Relationship Id="rId31" Type="http://schemas.openxmlformats.org/officeDocument/2006/relationships/viewProps" Target="viewProps.xml"/><Relationship Id="rId32" Type="http://schemas.openxmlformats.org/officeDocument/2006/relationships/theme" Target="theme/theme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11551"/>
      </p:ext>
    </p:extLst>
  </p:cSld>
  <p:clrMapOvr>
    <a:masterClrMapping/>
  </p:clrMapOvr>
  <p:transition xmlns:p14="http://schemas.microsoft.com/office/powerpoint/2010/main">
    <p:diamond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175044"/>
      </p:ext>
    </p:extLst>
  </p:cSld>
  <p:clrMapOvr>
    <a:masterClrMapping/>
  </p:clrMapOvr>
  <p:transition xmlns:p14="http://schemas.microsoft.com/office/powerpoint/2010/main">
    <p:diamond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8546456"/>
      </p:ext>
    </p:extLst>
  </p:cSld>
  <p:clrMapOvr>
    <a:masterClrMapping/>
  </p:clrMapOvr>
  <p:transition xmlns:p14="http://schemas.microsoft.com/office/powerpoint/2010/main">
    <p:diamond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9835241"/>
      </p:ext>
    </p:extLst>
  </p:cSld>
  <p:clrMapOvr>
    <a:masterClrMapping/>
  </p:clrMapOvr>
  <p:transition xmlns:p14="http://schemas.microsoft.com/office/powerpoint/2010/main">
    <p:diamond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1747817"/>
      </p:ext>
    </p:extLst>
  </p:cSld>
  <p:clrMapOvr>
    <a:masterClrMapping/>
  </p:clrMapOvr>
  <p:transition xmlns:p14="http://schemas.microsoft.com/office/powerpoint/2010/main">
    <p:diamond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841919"/>
      </p:ext>
    </p:extLst>
  </p:cSld>
  <p:clrMapOvr>
    <a:masterClrMapping/>
  </p:clrMapOvr>
  <p:transition xmlns:p14="http://schemas.microsoft.com/office/powerpoint/2010/main">
    <p:diamond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7808034"/>
      </p:ext>
    </p:extLst>
  </p:cSld>
  <p:clrMapOvr>
    <a:masterClrMapping/>
  </p:clrMapOvr>
  <p:transition xmlns:p14="http://schemas.microsoft.com/office/powerpoint/2010/main">
    <p:diamond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5041099"/>
      </p:ext>
    </p:extLst>
  </p:cSld>
  <p:clrMapOvr>
    <a:masterClrMapping/>
  </p:clrMapOvr>
  <p:transition xmlns:p14="http://schemas.microsoft.com/office/powerpoint/2010/main">
    <p:diamond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344273"/>
      </p:ext>
    </p:extLst>
  </p:cSld>
  <p:clrMapOvr>
    <a:masterClrMapping/>
  </p:clrMapOvr>
  <p:transition xmlns:p14="http://schemas.microsoft.com/office/powerpoint/2010/main">
    <p:diamond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9946994"/>
      </p:ext>
    </p:extLst>
  </p:cSld>
  <p:clrMapOvr>
    <a:masterClrMapping/>
  </p:clrMapOvr>
  <p:transition xmlns:p14="http://schemas.microsoft.com/office/powerpoint/2010/main">
    <p:diamond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2212670"/>
      </p:ext>
    </p:extLst>
  </p:cSld>
  <p:clrMapOvr>
    <a:masterClrMapping/>
  </p:clrMapOvr>
  <p:transition xmlns:p14="http://schemas.microsoft.com/office/powerpoint/2010/main">
    <p:diamond/>
  </p:transition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6250C-350B-4B96-AA2B-8F59144082B0}" type="datetimeFigureOut">
              <a:rPr lang="en-US" smtClean="0"/>
              <a:t>7/24/14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6F2D93-B5AE-4640-B029-5E729CBA89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26923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xmlns:p14="http://schemas.microsoft.com/office/powerpoint/2010/main">
    <p:diamond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e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PR" dirty="0" smtClean="0"/>
              <a:t>A Healthy Self-Concept Starts with Self-Image</a:t>
            </a:r>
            <a:endParaRPr lang="es-P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PR" dirty="0" smtClean="0"/>
              <a:t>The First 7 Years</a:t>
            </a:r>
          </a:p>
          <a:p>
            <a:r>
              <a:rPr lang="es-PR" dirty="0" smtClean="0"/>
              <a:t>Chapter </a:t>
            </a:r>
            <a:r>
              <a:rPr lang="es-PR" dirty="0" smtClean="0"/>
              <a:t>48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0986895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533400" y="152400"/>
            <a:ext cx="7620000" cy="1143000"/>
          </a:xfrm>
        </p:spPr>
        <p:txBody>
          <a:bodyPr>
            <a:normAutofit fontScale="90000"/>
          </a:bodyPr>
          <a:lstStyle/>
          <a:p>
            <a:r>
              <a:rPr lang="es-PR" b="1" dirty="0" smtClean="0"/>
              <a:t>Helping children accept their appearance</a:t>
            </a:r>
            <a:endParaRPr lang="en-US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23999" y="1371600"/>
            <a:ext cx="6096000" cy="4525963"/>
          </a:xfrm>
        </p:spPr>
        <p:txBody>
          <a:bodyPr>
            <a:normAutofit lnSpcReduction="10000"/>
          </a:bodyPr>
          <a:lstStyle/>
          <a:p>
            <a:r>
              <a:rPr lang="es-PR" dirty="0" smtClean="0"/>
              <a:t>How your child feels about his appearance will affect his ability to relate to others.</a:t>
            </a:r>
          </a:p>
          <a:p>
            <a:r>
              <a:rPr lang="es-PR" dirty="0" smtClean="0"/>
              <a:t>Those who feel good about their appearance will find it easier to forget about themselves and focus on others.</a:t>
            </a:r>
          </a:p>
          <a:p>
            <a:r>
              <a:rPr lang="es-PR" dirty="0" smtClean="0"/>
              <a:t>Parents are the key to making this happen.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8142714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199" y="1524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s-PR" b="1" dirty="0" smtClean="0"/>
              <a:t>Helping children accept their appearance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24000" y="1371600"/>
            <a:ext cx="6095999" cy="4525963"/>
          </a:xfrm>
        </p:spPr>
        <p:txBody>
          <a:bodyPr>
            <a:normAutofit fontScale="92500"/>
          </a:bodyPr>
          <a:lstStyle/>
          <a:p>
            <a:r>
              <a:rPr lang="es-PR" dirty="0" smtClean="0"/>
              <a:t>Find characteristics that you particularily admire, and point those out.</a:t>
            </a:r>
          </a:p>
          <a:p>
            <a:r>
              <a:rPr lang="es-PR" dirty="0" smtClean="0"/>
              <a:t>We must not pick out flaws in appearance and magnify them.</a:t>
            </a:r>
          </a:p>
          <a:p>
            <a:r>
              <a:rPr lang="es-PR" dirty="0" smtClean="0"/>
              <a:t>Life for the less attractive will be difficult enough outside the shelter of a loving home to be constantly reminded of their flaws.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3876549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199" y="1524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s-PR" b="1" dirty="0" smtClean="0"/>
              <a:t>Helping children accept their appearance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62099" y="1447800"/>
            <a:ext cx="6019800" cy="4525963"/>
          </a:xfrm>
        </p:spPr>
        <p:txBody>
          <a:bodyPr>
            <a:normAutofit/>
          </a:bodyPr>
          <a:lstStyle/>
          <a:p>
            <a:r>
              <a:rPr lang="es-PR" dirty="0" smtClean="0"/>
              <a:t>The principle here is: How children look is the earliest way they get self-concept feedback that builds or destroys their sense of personal value.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48230686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04800" y="152400"/>
            <a:ext cx="8229600" cy="1066800"/>
          </a:xfrm>
        </p:spPr>
        <p:txBody>
          <a:bodyPr>
            <a:noAutofit/>
          </a:bodyPr>
          <a:lstStyle/>
          <a:p>
            <a:r>
              <a:rPr lang="es-PR" sz="3600" b="1" dirty="0" smtClean="0"/>
              <a:t>Helping children accept their appearance</a:t>
            </a:r>
            <a:endParaRPr lang="en-US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62099" y="1295400"/>
            <a:ext cx="6019800" cy="4525963"/>
          </a:xfrm>
        </p:spPr>
        <p:txBody>
          <a:bodyPr>
            <a:normAutofit fontScale="92500" lnSpcReduction="20000"/>
          </a:bodyPr>
          <a:lstStyle/>
          <a:p>
            <a:r>
              <a:rPr lang="es-PR" dirty="0" smtClean="0"/>
              <a:t>As you raise your children with strong core self-concepts, you can begin to teach them how to instill this in others:</a:t>
            </a:r>
          </a:p>
          <a:p>
            <a:pPr lvl="1"/>
            <a:r>
              <a:rPr lang="es-PR" dirty="0" smtClean="0"/>
              <a:t>How to help others feel good about how they look.</a:t>
            </a:r>
          </a:p>
          <a:p>
            <a:pPr lvl="1"/>
            <a:r>
              <a:rPr lang="es-PR" dirty="0" smtClean="0"/>
              <a:t>Teach them to lift up, instead of tear down.</a:t>
            </a:r>
          </a:p>
          <a:p>
            <a:pPr lvl="1"/>
            <a:r>
              <a:rPr lang="es-PR" dirty="0" smtClean="0"/>
              <a:t>Teach them to notice the positive traits of their siblings and peers and to be generous with their compliments.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0731946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04800" y="152400"/>
            <a:ext cx="8229600" cy="1066800"/>
          </a:xfrm>
        </p:spPr>
        <p:txBody>
          <a:bodyPr>
            <a:noAutofit/>
          </a:bodyPr>
          <a:lstStyle/>
          <a:p>
            <a:r>
              <a:rPr lang="es-PR" sz="3600" b="1" dirty="0" smtClean="0"/>
              <a:t>Helping children accept their appearance</a:t>
            </a:r>
            <a:endParaRPr lang="en-US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62099" y="1371600"/>
            <a:ext cx="6019800" cy="4525963"/>
          </a:xfrm>
        </p:spPr>
        <p:txBody>
          <a:bodyPr>
            <a:normAutofit fontScale="92500" lnSpcReduction="20000"/>
          </a:bodyPr>
          <a:lstStyle/>
          <a:p>
            <a:r>
              <a:rPr lang="es-PR" dirty="0" smtClean="0"/>
              <a:t>Your job as a parent is to make sure your children like their looks.</a:t>
            </a:r>
          </a:p>
          <a:p>
            <a:r>
              <a:rPr lang="es-PR" dirty="0" smtClean="0"/>
              <a:t>As they grow, help them select colors, clothing, and hairstyles that will enhance their physical characteristics.</a:t>
            </a:r>
          </a:p>
          <a:p>
            <a:r>
              <a:rPr lang="es-PR" dirty="0" smtClean="0"/>
              <a:t>It is not how they “look” to others that is as important as how they </a:t>
            </a:r>
            <a:r>
              <a:rPr lang="es-PR" i="1" dirty="0" smtClean="0"/>
              <a:t>perceive </a:t>
            </a:r>
            <a:r>
              <a:rPr lang="es-PR" dirty="0" smtClean="0"/>
              <a:t>they look.</a:t>
            </a:r>
          </a:p>
          <a:p>
            <a:r>
              <a:rPr lang="es-PR" dirty="0" smtClean="0"/>
              <a:t>Kids struggle for acceptance from peers.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8402236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04800" y="152400"/>
            <a:ext cx="8229600" cy="1066800"/>
          </a:xfrm>
        </p:spPr>
        <p:txBody>
          <a:bodyPr>
            <a:noAutofit/>
          </a:bodyPr>
          <a:lstStyle/>
          <a:p>
            <a:r>
              <a:rPr lang="es-PR" sz="3600" b="1" dirty="0" smtClean="0"/>
              <a:t>Helping children accept their appearance</a:t>
            </a:r>
            <a:endParaRPr lang="en-US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62099" y="1295400"/>
            <a:ext cx="6019800" cy="4525963"/>
          </a:xfrm>
        </p:spPr>
        <p:txBody>
          <a:bodyPr>
            <a:normAutofit fontScale="85000" lnSpcReduction="10000"/>
          </a:bodyPr>
          <a:lstStyle/>
          <a:p>
            <a:r>
              <a:rPr lang="es-PR" dirty="0" smtClean="0"/>
              <a:t>At certain stages of their development, you will have to blink at what may be to you an obnoxious hairdo or clothing style – as long as it is modest – because this…is what brings peer acceptance. </a:t>
            </a:r>
          </a:p>
          <a:p>
            <a:r>
              <a:rPr lang="es-PR" dirty="0" smtClean="0"/>
              <a:t>Don’t think that just because your children are still in the first seven years that they are immune to appearance pressures and personal preferences.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1551303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199" y="76200"/>
            <a:ext cx="8229600" cy="1143000"/>
          </a:xfrm>
        </p:spPr>
        <p:txBody>
          <a:bodyPr>
            <a:noAutofit/>
          </a:bodyPr>
          <a:lstStyle/>
          <a:p>
            <a:r>
              <a:rPr lang="es-PR" sz="3600" b="1" dirty="0" smtClean="0"/>
              <a:t>Helping children accept their appearance</a:t>
            </a:r>
            <a:endParaRPr lang="en-US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24000" y="1166018"/>
            <a:ext cx="6324600" cy="4525963"/>
          </a:xfrm>
        </p:spPr>
        <p:txBody>
          <a:bodyPr/>
          <a:lstStyle/>
          <a:p>
            <a:r>
              <a:rPr lang="es-PR" dirty="0" smtClean="0"/>
              <a:t>We must do as much as possible for our children to develop healthy self-images, but when that’s not enough, we can put other layers around the core over which children have more control. We call these four protective coatings: self-esteem, self-confidence, self-respect, and God’s value.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4627057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199" y="228600"/>
            <a:ext cx="8229600" cy="1143000"/>
          </a:xfrm>
        </p:spPr>
        <p:txBody>
          <a:bodyPr>
            <a:normAutofit/>
          </a:bodyPr>
          <a:lstStyle/>
          <a:p>
            <a:r>
              <a:rPr lang="es-PR" b="1" dirty="0" smtClean="0"/>
              <a:t>Inside vs. Outside Beauty</a:t>
            </a:r>
            <a:endParaRPr lang="en-US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752600" y="1371600"/>
            <a:ext cx="5791200" cy="4830763"/>
          </a:xfrm>
        </p:spPr>
        <p:txBody>
          <a:bodyPr>
            <a:normAutofit/>
          </a:bodyPr>
          <a:lstStyle/>
          <a:p>
            <a:r>
              <a:rPr lang="es-PR" dirty="0" smtClean="0"/>
              <a:t>You must try to prevent your children from becoming overly concerned about what they wear.</a:t>
            </a:r>
          </a:p>
          <a:p>
            <a:r>
              <a:rPr lang="es-PR" dirty="0" smtClean="0"/>
              <a:t>They should be taught to dress modestly and simply, and to appreciate good quality.</a:t>
            </a:r>
          </a:p>
          <a:p>
            <a:r>
              <a:rPr lang="es-PR" dirty="0" smtClean="0"/>
              <a:t>Clothing should also be attractive and age-appropriate.</a:t>
            </a:r>
          </a:p>
        </p:txBody>
      </p:sp>
    </p:spTree>
    <p:extLst>
      <p:ext uri="{BB962C8B-B14F-4D97-AF65-F5344CB8AC3E}">
        <p14:creationId xmlns:p14="http://schemas.microsoft.com/office/powerpoint/2010/main" val="3538949664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199" y="152400"/>
            <a:ext cx="8229600" cy="1143000"/>
          </a:xfrm>
        </p:spPr>
        <p:txBody>
          <a:bodyPr>
            <a:normAutofit/>
          </a:bodyPr>
          <a:lstStyle/>
          <a:p>
            <a:r>
              <a:rPr lang="es-PR" b="1" dirty="0" smtClean="0"/>
              <a:t>Inside vs. Outside Beauty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447799" y="1371600"/>
            <a:ext cx="6438899" cy="4525963"/>
          </a:xfrm>
        </p:spPr>
        <p:txBody>
          <a:bodyPr>
            <a:normAutofit fontScale="92500" lnSpcReduction="10000"/>
          </a:bodyPr>
          <a:lstStyle/>
          <a:p>
            <a:r>
              <a:rPr lang="es-PR" dirty="0" smtClean="0"/>
              <a:t>When young children dress like older kids, they tend to want to act older, talk older, and there is a greater chance that they will become involved in activities where older kids may take advantage of their innocence.</a:t>
            </a:r>
          </a:p>
          <a:p>
            <a:r>
              <a:rPr lang="en-US" dirty="0" smtClean="0"/>
              <a:t>Talk to them about appropriate talk, appropriate play, and appropriate dress.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1512558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199" y="152400"/>
            <a:ext cx="8229600" cy="1143000"/>
          </a:xfrm>
        </p:spPr>
        <p:txBody>
          <a:bodyPr>
            <a:normAutofit/>
          </a:bodyPr>
          <a:lstStyle/>
          <a:p>
            <a:r>
              <a:rPr lang="es-PR" b="1" dirty="0" smtClean="0"/>
              <a:t>Inside vs. Outside Beauty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447799" y="1371600"/>
            <a:ext cx="6438899" cy="4525963"/>
          </a:xfrm>
        </p:spPr>
        <p:txBody>
          <a:bodyPr>
            <a:normAutofit/>
          </a:bodyPr>
          <a:lstStyle/>
          <a:p>
            <a:r>
              <a:rPr lang="es-PR" dirty="0" smtClean="0"/>
              <a:t>Emphasize that in your family, beauty on the inside is far more important than beauty on the outside.</a:t>
            </a:r>
          </a:p>
          <a:p>
            <a:r>
              <a:rPr lang="es-PR" dirty="0" smtClean="0"/>
              <a:t>Children need to know that their parents think they are physically attractive, but what really matters is that God looks on the inside.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9786556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04800" y="274638"/>
            <a:ext cx="7620000" cy="1143000"/>
          </a:xfrm>
        </p:spPr>
        <p:txBody>
          <a:bodyPr>
            <a:normAutofit/>
          </a:bodyPr>
          <a:lstStyle/>
          <a:p>
            <a:r>
              <a:rPr lang="es-PR" sz="4000" b="1" dirty="0" smtClean="0"/>
              <a:t>Self-Concept and Self-Image</a:t>
            </a:r>
            <a:endParaRPr lang="en-US" sz="40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24000" y="1295400"/>
            <a:ext cx="6172200" cy="4525963"/>
          </a:xfrm>
        </p:spPr>
        <p:txBody>
          <a:bodyPr>
            <a:normAutofit fontScale="92500" lnSpcReduction="10000"/>
          </a:bodyPr>
          <a:lstStyle/>
          <a:p>
            <a:r>
              <a:rPr lang="es-PR" dirty="0" smtClean="0"/>
              <a:t>When a child looks sad, has downcast eyes, slumped shoulders, shuffling feet, has difficulty making friends, and won’t try anything new, this child is suffering from an inferiority complex.</a:t>
            </a:r>
          </a:p>
          <a:p>
            <a:r>
              <a:rPr lang="es-PR" dirty="0" smtClean="0"/>
              <a:t>Does the child with a boastful superiority complex have a high degree of personal value? No, just the opposite.</a:t>
            </a:r>
            <a:endParaRPr lang="es-PR" dirty="0"/>
          </a:p>
        </p:txBody>
      </p:sp>
    </p:spTree>
    <p:extLst>
      <p:ext uri="{BB962C8B-B14F-4D97-AF65-F5344CB8AC3E}">
        <p14:creationId xmlns:p14="http://schemas.microsoft.com/office/powerpoint/2010/main" val="2412793495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199" y="152400"/>
            <a:ext cx="8229600" cy="1143000"/>
          </a:xfrm>
        </p:spPr>
        <p:txBody>
          <a:bodyPr>
            <a:normAutofit/>
          </a:bodyPr>
          <a:lstStyle/>
          <a:p>
            <a:r>
              <a:rPr lang="es-PR" b="1" dirty="0" smtClean="0"/>
              <a:t>Inside vs. Outside Beauty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447799" y="1371600"/>
            <a:ext cx="6438899" cy="4525963"/>
          </a:xfrm>
        </p:spPr>
        <p:txBody>
          <a:bodyPr>
            <a:normAutofit lnSpcReduction="10000"/>
          </a:bodyPr>
          <a:lstStyle/>
          <a:p>
            <a:r>
              <a:rPr lang="es-PR" dirty="0" smtClean="0"/>
              <a:t>What really counts is that:</a:t>
            </a:r>
          </a:p>
          <a:p>
            <a:pPr lvl="1"/>
            <a:r>
              <a:rPr lang="es-PR" dirty="0" smtClean="0"/>
              <a:t> you have a beautiful personality, </a:t>
            </a:r>
          </a:p>
          <a:p>
            <a:pPr lvl="1"/>
            <a:r>
              <a:rPr lang="es-PR" dirty="0"/>
              <a:t>t</a:t>
            </a:r>
            <a:r>
              <a:rPr lang="es-PR" dirty="0" smtClean="0"/>
              <a:t>hat your character is attractive, and</a:t>
            </a:r>
          </a:p>
          <a:p>
            <a:pPr lvl="1"/>
            <a:r>
              <a:rPr lang="es-PR" dirty="0" smtClean="0"/>
              <a:t> that your attitude shines like gold. </a:t>
            </a:r>
          </a:p>
          <a:p>
            <a:r>
              <a:rPr lang="es-PR" dirty="0" smtClean="0"/>
              <a:t>Balance is the key. </a:t>
            </a:r>
          </a:p>
          <a:p>
            <a:r>
              <a:rPr lang="en-US" dirty="0" smtClean="0"/>
              <a:t>You can’t change how the world reacts to your children, but you can make sure your own comments are balanced.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7800529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7543800" cy="1143000"/>
          </a:xfrm>
        </p:spPr>
        <p:txBody>
          <a:bodyPr>
            <a:normAutofit/>
          </a:bodyPr>
          <a:lstStyle/>
          <a:p>
            <a:r>
              <a:rPr lang="es-PR" b="1" dirty="0" smtClean="0"/>
              <a:t>A word about gender identity</a:t>
            </a:r>
            <a:endParaRPr lang="en-US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24000" y="1600200"/>
            <a:ext cx="6019800" cy="4525963"/>
          </a:xfrm>
        </p:spPr>
        <p:txBody>
          <a:bodyPr/>
          <a:lstStyle/>
          <a:p>
            <a:r>
              <a:rPr lang="es-PR" dirty="0" smtClean="0"/>
              <a:t>The principle here is: There is no direct relationship between children’s interests and behavior and gender identity – as long as the significant people in the child’s life affirm him as male, or her as female.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7101077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7543800" cy="1143000"/>
          </a:xfrm>
        </p:spPr>
        <p:txBody>
          <a:bodyPr>
            <a:normAutofit/>
          </a:bodyPr>
          <a:lstStyle/>
          <a:p>
            <a:r>
              <a:rPr lang="es-PR" b="1" dirty="0" smtClean="0"/>
              <a:t>A word about gender identity</a:t>
            </a:r>
            <a:endParaRPr lang="en-US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24000" y="1600200"/>
            <a:ext cx="6019800" cy="4525963"/>
          </a:xfrm>
        </p:spPr>
        <p:txBody>
          <a:bodyPr>
            <a:normAutofit fontScale="92500" lnSpcReduction="10000"/>
          </a:bodyPr>
          <a:lstStyle/>
          <a:p>
            <a:r>
              <a:rPr lang="es-PR" dirty="0" smtClean="0"/>
              <a:t>If however, a boy’s looks, interests, and behavior do not conform to what parents typically think of as male…then it is likely that the child will feel rejected.</a:t>
            </a:r>
          </a:p>
          <a:p>
            <a:r>
              <a:rPr lang="es-PR" dirty="0" smtClean="0"/>
              <a:t>If a girl’s looks, interests, and behavior do not conform to what parent’s typically think of as female…then it it likely that the child will feel rejected.</a:t>
            </a:r>
          </a:p>
        </p:txBody>
      </p:sp>
    </p:spTree>
    <p:extLst>
      <p:ext uri="{BB962C8B-B14F-4D97-AF65-F5344CB8AC3E}">
        <p14:creationId xmlns:p14="http://schemas.microsoft.com/office/powerpoint/2010/main" val="2679237636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7543800" cy="1143000"/>
          </a:xfrm>
        </p:spPr>
        <p:txBody>
          <a:bodyPr>
            <a:normAutofit/>
          </a:bodyPr>
          <a:lstStyle/>
          <a:p>
            <a:r>
              <a:rPr lang="es-PR" b="1" dirty="0" smtClean="0"/>
              <a:t>A word about gender identity</a:t>
            </a:r>
            <a:endParaRPr lang="en-US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24000" y="1600200"/>
            <a:ext cx="6019800" cy="4525963"/>
          </a:xfrm>
        </p:spPr>
        <p:txBody>
          <a:bodyPr>
            <a:normAutofit/>
          </a:bodyPr>
          <a:lstStyle/>
          <a:p>
            <a:r>
              <a:rPr lang="es-PR" dirty="0" smtClean="0"/>
              <a:t>These criticisms can create a love-void in the child.</a:t>
            </a:r>
          </a:p>
          <a:p>
            <a:r>
              <a:rPr lang="es-PR" dirty="0" smtClean="0"/>
              <a:t>The parents’ criticism can cause children to seek attention and affection from the same-sex person – thus creating a bent toward homosexuality.</a:t>
            </a:r>
          </a:p>
        </p:txBody>
      </p:sp>
    </p:spTree>
    <p:extLst>
      <p:ext uri="{BB962C8B-B14F-4D97-AF65-F5344CB8AC3E}">
        <p14:creationId xmlns:p14="http://schemas.microsoft.com/office/powerpoint/2010/main" val="1402074485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152400"/>
            <a:ext cx="7543800" cy="1143000"/>
          </a:xfrm>
        </p:spPr>
        <p:txBody>
          <a:bodyPr>
            <a:noAutofit/>
          </a:bodyPr>
          <a:lstStyle/>
          <a:p>
            <a:r>
              <a:rPr lang="es-PR" sz="3600" b="1" dirty="0" smtClean="0"/>
              <a:t>A word abaout gender identity</a:t>
            </a:r>
            <a:endParaRPr lang="en-US" sz="36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62099" y="1295400"/>
            <a:ext cx="6019800" cy="4525963"/>
          </a:xfrm>
        </p:spPr>
        <p:txBody>
          <a:bodyPr>
            <a:normAutofit fontScale="92500" lnSpcReduction="10000"/>
          </a:bodyPr>
          <a:lstStyle/>
          <a:p>
            <a:r>
              <a:rPr lang="es-PR" dirty="0" smtClean="0"/>
              <a:t>If children derive a sense of physical pleasure from a sexually abusive encounter by someone of the same sex, it can confuse them about their sexual orientation.</a:t>
            </a:r>
          </a:p>
          <a:p>
            <a:r>
              <a:rPr lang="es-PR" dirty="0" smtClean="0"/>
              <a:t> What they don’t realize is that their sexual response happens automatically when stimulation occurs, and has nothing to do with sexual orientation.</a:t>
            </a:r>
          </a:p>
        </p:txBody>
      </p:sp>
    </p:spTree>
    <p:extLst>
      <p:ext uri="{BB962C8B-B14F-4D97-AF65-F5344CB8AC3E}">
        <p14:creationId xmlns:p14="http://schemas.microsoft.com/office/powerpoint/2010/main" val="1032219593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152400"/>
            <a:ext cx="7543800" cy="1143000"/>
          </a:xfrm>
        </p:spPr>
        <p:txBody>
          <a:bodyPr>
            <a:noAutofit/>
          </a:bodyPr>
          <a:lstStyle/>
          <a:p>
            <a:r>
              <a:rPr lang="es-PR" sz="3600" b="1" dirty="0" smtClean="0"/>
              <a:t>A word abaout gender identity</a:t>
            </a:r>
            <a:endParaRPr lang="en-US" sz="36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62099" y="1295400"/>
            <a:ext cx="6019800" cy="4525963"/>
          </a:xfrm>
        </p:spPr>
        <p:txBody>
          <a:bodyPr>
            <a:normAutofit/>
          </a:bodyPr>
          <a:lstStyle/>
          <a:p>
            <a:r>
              <a:rPr lang="es-PR" dirty="0" smtClean="0"/>
              <a:t>If a child is sexually abused by the opposite sex, the child may develop a distrust of that sex and turn to same-sex relationships for intimacy.</a:t>
            </a:r>
          </a:p>
          <a:p>
            <a:r>
              <a:rPr lang="es-PR" dirty="0" smtClean="0"/>
              <a:t>Sexual abuse is often the root cause for gender confusion.</a:t>
            </a:r>
          </a:p>
        </p:txBody>
      </p:sp>
    </p:spTree>
    <p:extLst>
      <p:ext uri="{BB962C8B-B14F-4D97-AF65-F5344CB8AC3E}">
        <p14:creationId xmlns:p14="http://schemas.microsoft.com/office/powerpoint/2010/main" val="609038875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152400"/>
            <a:ext cx="7543800" cy="1143000"/>
          </a:xfrm>
        </p:spPr>
        <p:txBody>
          <a:bodyPr>
            <a:noAutofit/>
          </a:bodyPr>
          <a:lstStyle/>
          <a:p>
            <a:r>
              <a:rPr lang="es-PR" sz="3600" b="1" dirty="0" smtClean="0"/>
              <a:t>A word about gender identity</a:t>
            </a:r>
            <a:endParaRPr lang="en-US" sz="36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24000" y="1295400"/>
            <a:ext cx="6096000" cy="4525963"/>
          </a:xfrm>
        </p:spPr>
        <p:txBody>
          <a:bodyPr>
            <a:normAutofit/>
          </a:bodyPr>
          <a:lstStyle/>
          <a:p>
            <a:r>
              <a:rPr lang="es-PR" dirty="0" smtClean="0"/>
              <a:t>To grow up with a healthy gender identity and self-image, young children, especially during the first seven years, must have an opportunity to have their need for affection met by both males and females.</a:t>
            </a:r>
          </a:p>
        </p:txBody>
      </p:sp>
    </p:spTree>
    <p:extLst>
      <p:ext uri="{BB962C8B-B14F-4D97-AF65-F5344CB8AC3E}">
        <p14:creationId xmlns:p14="http://schemas.microsoft.com/office/powerpoint/2010/main" val="1965937118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152400"/>
            <a:ext cx="7543800" cy="1143000"/>
          </a:xfrm>
        </p:spPr>
        <p:txBody>
          <a:bodyPr>
            <a:noAutofit/>
          </a:bodyPr>
          <a:lstStyle/>
          <a:p>
            <a:r>
              <a:rPr lang="es-PR" sz="3600" b="1" dirty="0" smtClean="0"/>
              <a:t>A word about gender identity</a:t>
            </a:r>
            <a:endParaRPr lang="en-US" sz="36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24000" y="1295400"/>
            <a:ext cx="6096000" cy="4525963"/>
          </a:xfrm>
        </p:spPr>
        <p:txBody>
          <a:bodyPr>
            <a:normAutofit/>
          </a:bodyPr>
          <a:lstStyle/>
          <a:p>
            <a:r>
              <a:rPr lang="es-PR" dirty="0" smtClean="0"/>
              <a:t>In order for a child to grow up with a positive self-image, the child must be fully accepted and loved according to his or her physical sex (not according to looks, interests, or behavior) by a mother and a father – or a loving substitute.</a:t>
            </a:r>
          </a:p>
        </p:txBody>
      </p:sp>
    </p:spTree>
    <p:extLst>
      <p:ext uri="{BB962C8B-B14F-4D97-AF65-F5344CB8AC3E}">
        <p14:creationId xmlns:p14="http://schemas.microsoft.com/office/powerpoint/2010/main" val="3999696146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04800" y="304800"/>
            <a:ext cx="8229600" cy="1143000"/>
          </a:xfrm>
        </p:spPr>
        <p:txBody>
          <a:bodyPr>
            <a:normAutofit/>
          </a:bodyPr>
          <a:lstStyle/>
          <a:p>
            <a:r>
              <a:rPr lang="es-PR" sz="4000" b="1" dirty="0" smtClean="0"/>
              <a:t>Self-Concept and Self-Image</a:t>
            </a:r>
            <a:endParaRPr lang="en-US" sz="40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295399" y="1295400"/>
            <a:ext cx="6324601" cy="4525963"/>
          </a:xfrm>
        </p:spPr>
        <p:txBody>
          <a:bodyPr>
            <a:normAutofit lnSpcReduction="10000"/>
          </a:bodyPr>
          <a:lstStyle/>
          <a:p>
            <a:r>
              <a:rPr lang="es-PR" dirty="0" smtClean="0"/>
              <a:t>This is the principle: Superiority and inferiority come from the same root – low personal value – and lead to the same end – overconcern about self.</a:t>
            </a:r>
          </a:p>
          <a:p>
            <a:r>
              <a:rPr lang="es-PR" dirty="0" smtClean="0"/>
              <a:t>Both the feeling of inferiority and the feeling of superiority come from the same origin – low personal vaue.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710217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228600" y="22412"/>
            <a:ext cx="8229600" cy="1143000"/>
          </a:xfrm>
        </p:spPr>
        <p:txBody>
          <a:bodyPr>
            <a:normAutofit/>
          </a:bodyPr>
          <a:lstStyle/>
          <a:p>
            <a:r>
              <a:rPr lang="es-PR" sz="4000" b="1" dirty="0" smtClean="0"/>
              <a:t>Self-Concept and Self-Image</a:t>
            </a:r>
            <a:endParaRPr lang="en-US" sz="40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333499" y="1166018"/>
            <a:ext cx="6286501" cy="4525963"/>
          </a:xfrm>
        </p:spPr>
        <p:txBody>
          <a:bodyPr>
            <a:normAutofit/>
          </a:bodyPr>
          <a:lstStyle/>
          <a:p>
            <a:r>
              <a:rPr lang="es-PR" dirty="0" smtClean="0"/>
              <a:t>These  complexes both lead to the same end – overconcern about self.</a:t>
            </a:r>
          </a:p>
          <a:p>
            <a:r>
              <a:rPr lang="es-PR" dirty="0" smtClean="0"/>
              <a:t>Children who don’t feel good about themselves end up spending a great deal of time thinking about themselves.</a:t>
            </a:r>
          </a:p>
          <a:p>
            <a:r>
              <a:rPr lang="es-PR" dirty="0" smtClean="0"/>
              <a:t>They become self-centered.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5204056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vertic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vertical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vertical)">
                                      <p:cBhvr>
                                        <p:cTn id="22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52400" y="152400"/>
            <a:ext cx="8229600" cy="1143000"/>
          </a:xfrm>
        </p:spPr>
        <p:txBody>
          <a:bodyPr>
            <a:noAutofit/>
          </a:bodyPr>
          <a:lstStyle/>
          <a:p>
            <a:r>
              <a:rPr lang="es-PR" sz="3600" b="1" dirty="0" smtClean="0"/>
              <a:t>The jawbreaker model of self-concept</a:t>
            </a:r>
            <a:endParaRPr lang="en-US" sz="36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371599" y="1371600"/>
            <a:ext cx="6400800" cy="4525963"/>
          </a:xfrm>
        </p:spPr>
        <p:txBody>
          <a:bodyPr/>
          <a:lstStyle/>
          <a:p>
            <a:r>
              <a:rPr lang="es-PR" dirty="0" smtClean="0"/>
              <a:t>A person’s self-concept is something like a jawbreaker…made up of layer upon layer of different colors.</a:t>
            </a:r>
          </a:p>
          <a:p>
            <a:r>
              <a:rPr lang="es-PR" dirty="0" smtClean="0"/>
              <a:t>The self-concept is made up of a number of layers, each important in the development of personal value.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1062563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199" y="152400"/>
            <a:ext cx="8229600" cy="1143000"/>
          </a:xfrm>
        </p:spPr>
        <p:txBody>
          <a:bodyPr>
            <a:normAutofit/>
          </a:bodyPr>
          <a:lstStyle/>
          <a:p>
            <a:r>
              <a:rPr lang="es-PR" sz="4000" b="1" dirty="0" smtClean="0"/>
              <a:t>The five layers of self-concept</a:t>
            </a:r>
            <a:endParaRPr lang="en-US" sz="40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62099" y="1066800"/>
            <a:ext cx="6019800" cy="4525963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s-PR" b="1" dirty="0" smtClean="0"/>
              <a:t>Self-image</a:t>
            </a:r>
            <a:r>
              <a:rPr lang="es-PR" dirty="0" smtClean="0"/>
              <a:t> – inside at the core. It is how we think we look to others. This is the layer we have least control over, but it is still vitally important.</a:t>
            </a:r>
          </a:p>
          <a:p>
            <a:pPr marL="514350" indent="-514350">
              <a:buFont typeface="+mj-lt"/>
              <a:buAutoNum type="arabicPeriod"/>
            </a:pPr>
            <a:r>
              <a:rPr lang="es-PR" b="1" dirty="0" smtClean="0"/>
              <a:t>Self-esteem</a:t>
            </a:r>
            <a:r>
              <a:rPr lang="es-PR" dirty="0" smtClean="0"/>
              <a:t> – It is the feedback we get about ourselves from the way others treat us.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7647202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199" y="228600"/>
            <a:ext cx="8229600" cy="1143000"/>
          </a:xfrm>
        </p:spPr>
        <p:txBody>
          <a:bodyPr>
            <a:normAutofit/>
          </a:bodyPr>
          <a:lstStyle/>
          <a:p>
            <a:r>
              <a:rPr lang="es-PR" sz="4000" b="1" dirty="0" smtClean="0"/>
              <a:t>The five layers of self-concept</a:t>
            </a:r>
            <a:endParaRPr lang="en-US" sz="40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295400" y="1600200"/>
            <a:ext cx="6400800" cy="4525963"/>
          </a:xfrm>
        </p:spPr>
        <p:txBody>
          <a:bodyPr/>
          <a:lstStyle/>
          <a:p>
            <a:pPr marL="514350" indent="-514350">
              <a:buFont typeface="+mj-lt"/>
              <a:buAutoNum type="arabicPeriod" startAt="3"/>
            </a:pPr>
            <a:r>
              <a:rPr lang="es-PR" b="1" dirty="0" smtClean="0"/>
              <a:t>Self-confidence</a:t>
            </a:r>
            <a:r>
              <a:rPr lang="es-PR" dirty="0" smtClean="0"/>
              <a:t>– has to do with how competent we feel. It is our skills and abilities that build self-confidence and a feeling of significance.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0729612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199" y="228600"/>
            <a:ext cx="8229600" cy="1143000"/>
          </a:xfrm>
        </p:spPr>
        <p:txBody>
          <a:bodyPr>
            <a:normAutofit/>
          </a:bodyPr>
          <a:lstStyle/>
          <a:p>
            <a:r>
              <a:rPr lang="es-PR" sz="4000" b="1" dirty="0" smtClean="0"/>
              <a:t>The five layers of self-concept</a:t>
            </a:r>
            <a:endParaRPr lang="en-US" sz="40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447799" y="1295400"/>
            <a:ext cx="6248400" cy="4525963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 startAt="4"/>
            </a:pPr>
            <a:r>
              <a:rPr lang="es-PR" b="1" dirty="0" smtClean="0"/>
              <a:t>Self-respect</a:t>
            </a:r>
            <a:r>
              <a:rPr lang="es-PR" dirty="0" smtClean="0"/>
              <a:t>– when we do what we know we should do, we can respect ourselves.</a:t>
            </a:r>
          </a:p>
          <a:p>
            <a:pPr marL="514350" indent="-514350">
              <a:buFont typeface="+mj-lt"/>
              <a:buAutoNum type="arabicPeriod" startAt="4"/>
            </a:pPr>
            <a:r>
              <a:rPr lang="es-PR" b="1" dirty="0" smtClean="0"/>
              <a:t>God’s value of us</a:t>
            </a:r>
            <a:r>
              <a:rPr lang="es-PR" dirty="0" smtClean="0"/>
              <a:t>– All the other areas fluctuate but God’s value is the anchor. It is the final “jawbreaker” coating to protect our fragile self-concepts.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448972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9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9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4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39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199" y="152400"/>
            <a:ext cx="8229600" cy="1143000"/>
          </a:xfrm>
        </p:spPr>
        <p:txBody>
          <a:bodyPr>
            <a:noAutofit/>
          </a:bodyPr>
          <a:lstStyle/>
          <a:p>
            <a:r>
              <a:rPr lang="es-PR" sz="3800" b="1" dirty="0" smtClean="0"/>
              <a:t>Self-image: The core of self-concept</a:t>
            </a:r>
            <a:endParaRPr lang="en-US" sz="38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447800" y="1295400"/>
            <a:ext cx="6400800" cy="4525963"/>
          </a:xfrm>
        </p:spPr>
        <p:txBody>
          <a:bodyPr>
            <a:normAutofit lnSpcReduction="10000"/>
          </a:bodyPr>
          <a:lstStyle/>
          <a:p>
            <a:r>
              <a:rPr lang="es-PR" dirty="0" smtClean="0"/>
              <a:t>The world treats people differently because of the way they look, and parents aren’t immune.</a:t>
            </a:r>
          </a:p>
          <a:p>
            <a:r>
              <a:rPr lang="es-PR" dirty="0" smtClean="0"/>
              <a:t>The only way to overcome our natural tendencies is through strong early bonding with our newborns and choosing to accept Christ’s supreme value of every one of His children.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1948073"/>
      </p:ext>
    </p:extLst>
  </p:cSld>
  <p:clrMapOvr>
    <a:masterClrMapping/>
  </p:clrMapOvr>
  <p:transition xmlns:p14="http://schemas.microsoft.com/office/powerpoint/2010/main">
    <p:diamond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4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4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400</TotalTime>
  <Words>1444</Words>
  <Application>Microsoft Macintosh PowerPoint</Application>
  <PresentationFormat>On-screen Show (4:3)</PresentationFormat>
  <Paragraphs>87</Paragraphs>
  <Slides>27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Office Theme</vt:lpstr>
      <vt:lpstr>A Healthy Self-Concept Starts with Self-Image</vt:lpstr>
      <vt:lpstr>Self-Concept and Self-Image</vt:lpstr>
      <vt:lpstr>Self-Concept and Self-Image</vt:lpstr>
      <vt:lpstr>Self-Concept and Self-Image</vt:lpstr>
      <vt:lpstr>The jawbreaker model of self-concept</vt:lpstr>
      <vt:lpstr>The five layers of self-concept</vt:lpstr>
      <vt:lpstr>The five layers of self-concept</vt:lpstr>
      <vt:lpstr>The five layers of self-concept</vt:lpstr>
      <vt:lpstr>Self-image: The core of self-concept</vt:lpstr>
      <vt:lpstr>Helping children accept their appearance</vt:lpstr>
      <vt:lpstr>Helping children accept their appearance</vt:lpstr>
      <vt:lpstr>Helping children accept their appearance</vt:lpstr>
      <vt:lpstr>Helping children accept their appearance</vt:lpstr>
      <vt:lpstr>Helping children accept their appearance</vt:lpstr>
      <vt:lpstr>Helping children accept their appearance</vt:lpstr>
      <vt:lpstr>Helping children accept their appearance</vt:lpstr>
      <vt:lpstr>Inside vs. Outside Beauty</vt:lpstr>
      <vt:lpstr>Inside vs. Outside Beauty</vt:lpstr>
      <vt:lpstr>Inside vs. Outside Beauty</vt:lpstr>
      <vt:lpstr>Inside vs. Outside Beauty</vt:lpstr>
      <vt:lpstr>A word about gender identity</vt:lpstr>
      <vt:lpstr>A word about gender identity</vt:lpstr>
      <vt:lpstr>A word about gender identity</vt:lpstr>
      <vt:lpstr>A word abaout gender identity</vt:lpstr>
      <vt:lpstr>A word abaout gender identity</vt:lpstr>
      <vt:lpstr>A word about gender identity</vt:lpstr>
      <vt:lpstr>A word about gender identity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Janet</dc:creator>
  <cp:lastModifiedBy>Jainie Baltodano</cp:lastModifiedBy>
  <cp:revision>41</cp:revision>
  <dcterms:created xsi:type="dcterms:W3CDTF">2013-11-06T18:18:26Z</dcterms:created>
  <dcterms:modified xsi:type="dcterms:W3CDTF">2014-07-25T03:12:57Z</dcterms:modified>
</cp:coreProperties>
</file>

<file path=docProps/thumbnail.jpeg>
</file>